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1"/>
  </p:notesMasterIdLst>
  <p:sldIdLst>
    <p:sldId id="295" r:id="rId2"/>
    <p:sldId id="262" r:id="rId3"/>
    <p:sldId id="296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8" r:id="rId17"/>
    <p:sldId id="279" r:id="rId18"/>
    <p:sldId id="280" r:id="rId19"/>
    <p:sldId id="281" r:id="rId20"/>
    <p:sldId id="282" r:id="rId21"/>
    <p:sldId id="284" r:id="rId22"/>
    <p:sldId id="283" r:id="rId23"/>
    <p:sldId id="286" r:id="rId24"/>
    <p:sldId id="287" r:id="rId25"/>
    <p:sldId id="285" r:id="rId26"/>
    <p:sldId id="288" r:id="rId27"/>
    <p:sldId id="276" r:id="rId28"/>
    <p:sldId id="289" r:id="rId29"/>
    <p:sldId id="290" r:id="rId30"/>
    <p:sldId id="291" r:id="rId31"/>
    <p:sldId id="292" r:id="rId32"/>
    <p:sldId id="293" r:id="rId33"/>
    <p:sldId id="294" r:id="rId34"/>
    <p:sldId id="297" r:id="rId35"/>
    <p:sldId id="298" r:id="rId36"/>
    <p:sldId id="299" r:id="rId37"/>
    <p:sldId id="300" r:id="rId38"/>
    <p:sldId id="275" r:id="rId39"/>
    <p:sldId id="261" r:id="rId40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622" autoAdjust="0"/>
  </p:normalViewPr>
  <p:slideViewPr>
    <p:cSldViewPr>
      <p:cViewPr varScale="1">
        <p:scale>
          <a:sx n="70" d="100"/>
          <a:sy n="70" d="100"/>
        </p:scale>
        <p:origin x="138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107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6E36D0-E771-42DC-AD7C-8F563D731C23}" type="datetimeFigureOut">
              <a:rPr lang="en-US" smtClean="0"/>
              <a:t>3/11/2017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053E5D-1E58-4680-BCDC-73E68AEE13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9284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053E5D-1E58-4680-BCDC-73E68AEE136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6700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11/03/2017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11/03/2017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11/03/2017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11/03/2017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11/03/2017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11/03/2017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11/03/2017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11/03/2017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11/03/2017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11/03/2017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t>11/03/2017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A847CFC-816F-41D0-AAC0-9BF4FEBC753E}" type="datetimeFigureOut">
              <a:rPr lang="es-ES" smtClean="0"/>
              <a:t>11/03/2017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32FADFE-3B8F-471C-ABF0-DBC7717ECBBC}" type="slidenum">
              <a:rPr lang="es-ES" smtClean="0"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jpg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49.jpg"/><Relationship Id="rId7" Type="http://schemas.openxmlformats.org/officeDocument/2006/relationships/image" Target="../media/image53.jp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jpeg"/><Relationship Id="rId4" Type="http://schemas.openxmlformats.org/officeDocument/2006/relationships/image" Target="../media/image63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jpg"/><Relationship Id="rId4" Type="http://schemas.openxmlformats.org/officeDocument/2006/relationships/image" Target="../media/image67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2.jpg"/><Relationship Id="rId4" Type="http://schemas.openxmlformats.org/officeDocument/2006/relationships/image" Target="../media/image71.jp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jpeg"/><Relationship Id="rId3" Type="http://schemas.openxmlformats.org/officeDocument/2006/relationships/image" Target="../media/image74.jpeg"/><Relationship Id="rId7" Type="http://schemas.openxmlformats.org/officeDocument/2006/relationships/image" Target="../media/image78.jp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jpeg"/><Relationship Id="rId5" Type="http://schemas.openxmlformats.org/officeDocument/2006/relationships/image" Target="../media/image76.jpg"/><Relationship Id="rId4" Type="http://schemas.openxmlformats.org/officeDocument/2006/relationships/image" Target="../media/image7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2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g"/><Relationship Id="rId2" Type="http://schemas.openxmlformats.org/officeDocument/2006/relationships/image" Target="../media/image96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1.jpg"/><Relationship Id="rId4" Type="http://schemas.openxmlformats.org/officeDocument/2006/relationships/image" Target="../media/image100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0706" r="11260" b="8657"/>
          <a:stretch/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12367" r="9046"/>
          <a:stretch/>
        </p:blipFill>
        <p:spPr>
          <a:xfrm>
            <a:off x="2483768" y="3573016"/>
            <a:ext cx="4248472" cy="273032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51520" y="260648"/>
            <a:ext cx="835292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¿</a:t>
            </a:r>
            <a:r>
              <a:rPr lang="en-US" sz="2800" b="1" cap="none" spc="0" dirty="0" err="1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Qué</a:t>
            </a:r>
            <a:r>
              <a:rPr lang="en-US" sz="28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en-US" sz="2800" b="1" cap="none" spc="0" dirty="0" err="1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trae</a:t>
            </a:r>
            <a:r>
              <a:rPr lang="en-US" sz="28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el Pa´ que </a:t>
            </a:r>
            <a:r>
              <a:rPr lang="en-US" sz="2800" b="1" cap="none" spc="0" dirty="0" err="1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te</a:t>
            </a:r>
            <a:r>
              <a:rPr lang="en-US" sz="28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en-US" sz="2800" b="1" cap="none" spc="0" dirty="0" err="1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eduques</a:t>
            </a:r>
            <a:r>
              <a:rPr lang="en-US" sz="28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en-US" sz="2800" b="1" cap="none" spc="0" dirty="0" err="1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sobre</a:t>
            </a:r>
            <a:r>
              <a:rPr lang="en-US" sz="28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Fidel?</a:t>
            </a:r>
            <a:endParaRPr lang="en-US" sz="28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ysClr val="windowText" lastClr="00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58211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836712"/>
            <a:ext cx="9144000" cy="5832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l="68263" t="45012" r="16450" b="31297"/>
          <a:stretch/>
        </p:blipFill>
        <p:spPr>
          <a:xfrm>
            <a:off x="6831419" y="1124744"/>
            <a:ext cx="1989053" cy="1858203"/>
          </a:xfrm>
          <a:prstGeom prst="rect">
            <a:avLst/>
          </a:prstGeom>
        </p:spPr>
      </p:pic>
      <p:sp>
        <p:nvSpPr>
          <p:cNvPr id="2" name="1 Rectángulo"/>
          <p:cNvSpPr/>
          <p:nvPr/>
        </p:nvSpPr>
        <p:spPr>
          <a:xfrm>
            <a:off x="2375895" y="116632"/>
            <a:ext cx="34563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" sz="54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Discursos</a:t>
            </a:r>
            <a:endParaRPr lang="es-ES" sz="5400" b="1" cap="none" spc="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28779" t="16360" r="19199" b="57062"/>
          <a:stretch/>
        </p:blipFill>
        <p:spPr>
          <a:xfrm>
            <a:off x="323528" y="1052736"/>
            <a:ext cx="6768752" cy="194421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49446" t="38188" r="27867" b="38188"/>
          <a:stretch/>
        </p:blipFill>
        <p:spPr>
          <a:xfrm>
            <a:off x="3720641" y="2910028"/>
            <a:ext cx="2951773" cy="172819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59962" t="62797" r="14581" b="13579"/>
          <a:stretch/>
        </p:blipFill>
        <p:spPr>
          <a:xfrm>
            <a:off x="310005" y="2924944"/>
            <a:ext cx="3312369" cy="172819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12367" t="44881" r="30634" b="31297"/>
          <a:stretch/>
        </p:blipFill>
        <p:spPr>
          <a:xfrm>
            <a:off x="323953" y="4725144"/>
            <a:ext cx="7416399" cy="174263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83934" t="44094" r="2405" b="31297"/>
          <a:stretch/>
        </p:blipFill>
        <p:spPr>
          <a:xfrm>
            <a:off x="6672414" y="3022671"/>
            <a:ext cx="1777442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960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2366" t="15548" r="23162" b="5705"/>
          <a:stretch/>
        </p:blipFill>
        <p:spPr>
          <a:xfrm>
            <a:off x="-8450" y="1073484"/>
            <a:ext cx="9152450" cy="576064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76565" t="15548" r="5725" b="57591"/>
          <a:stretch/>
        </p:blipFill>
        <p:spPr>
          <a:xfrm>
            <a:off x="6025083" y="4920419"/>
            <a:ext cx="2304257" cy="196496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76565" t="41558" r="5725" b="32282"/>
          <a:stretch/>
        </p:blipFill>
        <p:spPr>
          <a:xfrm>
            <a:off x="2866155" y="4920419"/>
            <a:ext cx="2304257" cy="1913705"/>
          </a:xfrm>
          <a:prstGeom prst="rect">
            <a:avLst/>
          </a:prstGeom>
        </p:spPr>
      </p:pic>
      <p:sp>
        <p:nvSpPr>
          <p:cNvPr id="5" name="1 Rectángulo"/>
          <p:cNvSpPr/>
          <p:nvPr/>
        </p:nvSpPr>
        <p:spPr>
          <a:xfrm>
            <a:off x="2375895" y="116632"/>
            <a:ext cx="34563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" sz="54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Discursos</a:t>
            </a:r>
            <a:endParaRPr lang="es-ES" sz="5400" b="1" cap="none" spc="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40149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31030" y="116632"/>
            <a:ext cx="69461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" sz="54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Documentales   (31)</a:t>
            </a:r>
            <a:endParaRPr lang="es-ES" sz="5400" b="1" cap="none" spc="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t="11610" r="53874" b="41141"/>
          <a:stretch/>
        </p:blipFill>
        <p:spPr>
          <a:xfrm>
            <a:off x="5436096" y="955180"/>
            <a:ext cx="2647845" cy="152494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12920" t="10625" r="15134" b="69687"/>
          <a:stretch/>
        </p:blipFill>
        <p:spPr>
          <a:xfrm>
            <a:off x="41227" y="2598590"/>
            <a:ext cx="8851254" cy="144016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l="50000" t="12593" r="1298" b="62274"/>
          <a:stretch/>
        </p:blipFill>
        <p:spPr>
          <a:xfrm>
            <a:off x="41226" y="4038750"/>
            <a:ext cx="7489575" cy="21730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/>
          <a:srcRect l="61069" t="36218" r="1298" b="40157"/>
          <a:stretch/>
        </p:blipFill>
        <p:spPr>
          <a:xfrm>
            <a:off x="0" y="955180"/>
            <a:ext cx="4896545" cy="172819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/>
          <a:srcRect l="12367" t="11610" r="74904" b="67719"/>
          <a:stretch/>
        </p:blipFill>
        <p:spPr>
          <a:xfrm>
            <a:off x="7255848" y="4085210"/>
            <a:ext cx="1656185" cy="151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47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920" t="23422" r="30630" b="28344"/>
          <a:stretch/>
        </p:blipFill>
        <p:spPr>
          <a:xfrm>
            <a:off x="467544" y="1050176"/>
            <a:ext cx="7848871" cy="377053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69370" t="47369" r="1298" b="28344"/>
          <a:stretch/>
        </p:blipFill>
        <p:spPr>
          <a:xfrm>
            <a:off x="462739" y="4820712"/>
            <a:ext cx="3816425" cy="177664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84313" t="23422" r="1298" b="52953"/>
          <a:stretch/>
        </p:blipFill>
        <p:spPr>
          <a:xfrm>
            <a:off x="4644008" y="4820712"/>
            <a:ext cx="1872209" cy="1728192"/>
          </a:xfrm>
          <a:prstGeom prst="rect">
            <a:avLst/>
          </a:prstGeom>
        </p:spPr>
      </p:pic>
      <p:sp>
        <p:nvSpPr>
          <p:cNvPr id="6" name="1 Rectángulo"/>
          <p:cNvSpPr/>
          <p:nvPr/>
        </p:nvSpPr>
        <p:spPr>
          <a:xfrm>
            <a:off x="631030" y="116632"/>
            <a:ext cx="69461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" sz="54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Documentales   (31)</a:t>
            </a:r>
            <a:endParaRPr lang="es-ES" sz="5400" b="1" cap="none" spc="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26203" t="9641" r="57748" b="70672"/>
          <a:stretch/>
        </p:blipFill>
        <p:spPr>
          <a:xfrm>
            <a:off x="6228182" y="4936731"/>
            <a:ext cx="2088233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594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4027" t="11609" r="43359" b="45078"/>
          <a:stretch/>
        </p:blipFill>
        <p:spPr>
          <a:xfrm>
            <a:off x="755576" y="1268760"/>
            <a:ext cx="4597871" cy="24417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54147" t="11609" b="45078"/>
          <a:stretch/>
        </p:blipFill>
        <p:spPr>
          <a:xfrm>
            <a:off x="3347864" y="3861048"/>
            <a:ext cx="4902046" cy="26033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1 Rectángulo"/>
          <p:cNvSpPr/>
          <p:nvPr/>
        </p:nvSpPr>
        <p:spPr>
          <a:xfrm>
            <a:off x="570917" y="116632"/>
            <a:ext cx="706635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" sz="48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Documentos históricos</a:t>
            </a:r>
            <a:endParaRPr lang="es-ES" sz="4800" b="1" cap="none" spc="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77034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1613436" y="188640"/>
            <a:ext cx="591540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" sz="40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Caravana de la libertad</a:t>
            </a:r>
          </a:p>
          <a:p>
            <a:pPr algn="ctr"/>
            <a:r>
              <a:rPr lang="es-ES" sz="40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Habana-Santiago </a:t>
            </a:r>
            <a:endParaRPr lang="es-ES" sz="4000" b="1" cap="none" spc="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6279" t="4720" r="47786" b="35235"/>
          <a:stretch/>
        </p:blipFill>
        <p:spPr>
          <a:xfrm>
            <a:off x="6732240" y="3913621"/>
            <a:ext cx="2321043" cy="17058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27862" t="23422" r="27309" b="30313"/>
          <a:stretch/>
        </p:blipFill>
        <p:spPr>
          <a:xfrm>
            <a:off x="323529" y="1628800"/>
            <a:ext cx="2664296" cy="16712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27862" t="21453" r="26756" b="28344"/>
          <a:stretch/>
        </p:blipFill>
        <p:spPr>
          <a:xfrm>
            <a:off x="6067398" y="1632606"/>
            <a:ext cx="2681066" cy="16674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647850"/>
            <a:ext cx="6429921" cy="22373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/>
          <a:srcRect l="26756" t="18500" r="26203" b="27360"/>
          <a:stretch/>
        </p:blipFill>
        <p:spPr>
          <a:xfrm>
            <a:off x="3244678" y="1628799"/>
            <a:ext cx="2448272" cy="16712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251520" y="6093296"/>
            <a:ext cx="87511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24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Domingo 27de noviembre hasta domingo 4 de diciembre</a:t>
            </a:r>
            <a:endParaRPr lang="en-US" sz="2400" b="1" dirty="0">
              <a:ln w="12700">
                <a:solidFill>
                  <a:schemeClr val="accent1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52088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2286565" y="416140"/>
            <a:ext cx="638989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" sz="44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Entrevistas a Fidel (13)</a:t>
            </a:r>
            <a:endParaRPr lang="es-ES" sz="4400" b="1" cap="none" spc="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2"/>
          <a:srcRect l="8492" t="9641" r="44466" b="26375"/>
          <a:stretch/>
        </p:blipFill>
        <p:spPr>
          <a:xfrm>
            <a:off x="179512" y="228931"/>
            <a:ext cx="1983238" cy="12379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6" name="Group 15"/>
          <p:cNvGrpSpPr/>
          <p:nvPr/>
        </p:nvGrpSpPr>
        <p:grpSpPr>
          <a:xfrm>
            <a:off x="25742" y="1919103"/>
            <a:ext cx="9118258" cy="4246201"/>
            <a:chOff x="25742" y="1919103"/>
            <a:chExt cx="9118258" cy="4246201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3"/>
            <a:srcRect l="8492" t="13579" r="38932" b="33266"/>
            <a:stretch/>
          </p:blipFill>
          <p:spPr>
            <a:xfrm>
              <a:off x="3385165" y="1919104"/>
              <a:ext cx="2987035" cy="210665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grpSp>
          <p:nvGrpSpPr>
            <p:cNvPr id="9" name="Group 8"/>
            <p:cNvGrpSpPr/>
            <p:nvPr/>
          </p:nvGrpSpPr>
          <p:grpSpPr>
            <a:xfrm>
              <a:off x="6218832" y="1919103"/>
              <a:ext cx="2889672" cy="2106653"/>
              <a:chOff x="6533706" y="1340766"/>
              <a:chExt cx="2574798" cy="2106653"/>
            </a:xfrm>
          </p:grpSpPr>
          <p:pic>
            <p:nvPicPr>
              <p:cNvPr id="5" name="Picture 4"/>
              <p:cNvPicPr>
                <a:picLocks noChangeAspect="1"/>
              </p:cNvPicPr>
              <p:nvPr/>
            </p:nvPicPr>
            <p:blipFill rotWithShape="1">
              <a:blip r:embed="rId4"/>
              <a:srcRect l="8492" t="7673" r="48894" b="30313"/>
              <a:stretch/>
            </p:blipFill>
            <p:spPr>
              <a:xfrm>
                <a:off x="6533706" y="1340766"/>
                <a:ext cx="2574798" cy="2106653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6" name="TextBox 5"/>
              <p:cNvSpPr txBox="1"/>
              <p:nvPr/>
            </p:nvSpPr>
            <p:spPr>
              <a:xfrm>
                <a:off x="7956376" y="1484784"/>
                <a:ext cx="68480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419" b="1" dirty="0" smtClean="0"/>
                  <a:t>CNN</a:t>
                </a:r>
                <a:endParaRPr lang="en-US" b="1" dirty="0"/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25742" y="1919103"/>
              <a:ext cx="3394130" cy="2106654"/>
              <a:chOff x="25742" y="1340766"/>
              <a:chExt cx="3394130" cy="2106654"/>
            </a:xfrm>
          </p:grpSpPr>
          <p:pic>
            <p:nvPicPr>
              <p:cNvPr id="3" name="Picture 2"/>
              <p:cNvPicPr>
                <a:picLocks noChangeAspect="1"/>
              </p:cNvPicPr>
              <p:nvPr/>
            </p:nvPicPr>
            <p:blipFill rotWithShape="1">
              <a:blip r:embed="rId5"/>
              <a:srcRect l="16241" t="13579" r="12367" b="13579"/>
              <a:stretch/>
            </p:blipFill>
            <p:spPr>
              <a:xfrm>
                <a:off x="25742" y="1340767"/>
                <a:ext cx="3384377" cy="2106653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7" name="TextBox 6"/>
              <p:cNvSpPr txBox="1"/>
              <p:nvPr/>
            </p:nvSpPr>
            <p:spPr>
              <a:xfrm>
                <a:off x="1444651" y="1340766"/>
                <a:ext cx="197522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419" b="1" dirty="0" smtClean="0"/>
                  <a:t>El día más largo</a:t>
                </a:r>
                <a:endParaRPr lang="en-US" b="1" dirty="0"/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25742" y="4025756"/>
              <a:ext cx="3384377" cy="2139548"/>
              <a:chOff x="25742" y="3447419"/>
              <a:chExt cx="3384377" cy="2139548"/>
            </a:xfrm>
          </p:grpSpPr>
          <p:pic>
            <p:nvPicPr>
              <p:cNvPr id="10" name="Picture 9"/>
              <p:cNvPicPr>
                <a:picLocks noChangeAspect="1"/>
              </p:cNvPicPr>
              <p:nvPr/>
            </p:nvPicPr>
            <p:blipFill rotWithShape="1">
              <a:blip r:embed="rId6"/>
              <a:srcRect l="13474" t="9641" r="38378" b="36219"/>
              <a:stretch/>
            </p:blipFill>
            <p:spPr>
              <a:xfrm>
                <a:off x="25742" y="3447419"/>
                <a:ext cx="3384377" cy="2139548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11" name="TextBox 10"/>
              <p:cNvSpPr txBox="1"/>
              <p:nvPr/>
            </p:nvSpPr>
            <p:spPr>
              <a:xfrm>
                <a:off x="467544" y="5147900"/>
                <a:ext cx="240161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419" b="1" dirty="0" smtClean="0">
                    <a:solidFill>
                      <a:schemeClr val="bg1"/>
                    </a:solidFill>
                  </a:rPr>
                  <a:t>100 horas con Fidel</a:t>
                </a:r>
                <a:endParaRPr lang="en-US" b="1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7"/>
            <a:srcRect l="8492" t="11610" r="46126" b="33266"/>
            <a:stretch/>
          </p:blipFill>
          <p:spPr>
            <a:xfrm>
              <a:off x="3419872" y="4025755"/>
              <a:ext cx="3113834" cy="212652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8"/>
            <a:srcRect l="7940" t="6688" r="37271" b="20470"/>
            <a:stretch/>
          </p:blipFill>
          <p:spPr>
            <a:xfrm>
              <a:off x="6228585" y="4025755"/>
              <a:ext cx="2915415" cy="212652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611881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5172" t="3735" r="43359" b="14563"/>
          <a:stretch/>
        </p:blipFill>
        <p:spPr>
          <a:xfrm>
            <a:off x="0" y="1988840"/>
            <a:ext cx="4355976" cy="377406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5171" t="2751" r="38379" b="17516"/>
          <a:stretch/>
        </p:blipFill>
        <p:spPr>
          <a:xfrm>
            <a:off x="4355976" y="1988840"/>
            <a:ext cx="4752527" cy="377406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07504" y="1291407"/>
            <a:ext cx="403507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20 </a:t>
            </a:r>
            <a:r>
              <a:rPr lang="en-US" sz="4400" b="1" cap="none" spc="0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años</a:t>
            </a:r>
            <a:r>
              <a:rPr lang="en-US" sz="4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antes</a:t>
            </a:r>
            <a:endParaRPr lang="en-US" sz="4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32759" y="5769301"/>
            <a:ext cx="439896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20 </a:t>
            </a:r>
            <a:r>
              <a:rPr lang="en-US" sz="4000" b="1" cap="none" spc="0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años</a:t>
            </a:r>
            <a:r>
              <a:rPr lang="en-US" sz="40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</a:t>
            </a:r>
            <a:r>
              <a:rPr lang="en-US" sz="4000" b="1" cap="none" spc="0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después</a:t>
            </a:r>
            <a:endParaRPr lang="en-US" sz="40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01987" y="355717"/>
            <a:ext cx="59378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Con </a:t>
            </a:r>
            <a:r>
              <a:rPr lang="en-US" sz="28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Barbara_Walter</a:t>
            </a:r>
            <a:r>
              <a:rPr lang="en-US" sz="28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</a:t>
            </a:r>
            <a:r>
              <a:rPr lang="en-US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1977 y 1997</a:t>
            </a:r>
          </a:p>
        </p:txBody>
      </p:sp>
    </p:spTree>
    <p:extLst>
      <p:ext uri="{BB962C8B-B14F-4D97-AF65-F5344CB8AC3E}">
        <p14:creationId xmlns:p14="http://schemas.microsoft.com/office/powerpoint/2010/main" val="3818509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196752"/>
            <a:ext cx="3960440" cy="270300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3" name="1 Rectángulo"/>
          <p:cNvSpPr/>
          <p:nvPr/>
        </p:nvSpPr>
        <p:spPr>
          <a:xfrm>
            <a:off x="3542436" y="188640"/>
            <a:ext cx="168026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" sz="44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Fotos</a:t>
            </a:r>
            <a:endParaRPr lang="es-ES" sz="4400" b="1" cap="none" spc="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1 Rectángulo"/>
          <p:cNvSpPr/>
          <p:nvPr/>
        </p:nvSpPr>
        <p:spPr>
          <a:xfrm>
            <a:off x="4211960" y="1306945"/>
            <a:ext cx="3767376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" sz="32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El Fidel que conocemos</a:t>
            </a:r>
            <a:endParaRPr lang="es-ES" sz="3200" b="1" cap="none" spc="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1 Rectángulo"/>
          <p:cNvSpPr/>
          <p:nvPr/>
        </p:nvSpPr>
        <p:spPr>
          <a:xfrm>
            <a:off x="1139287" y="5301208"/>
            <a:ext cx="4806298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" sz="28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Expo </a:t>
            </a:r>
            <a:r>
              <a:rPr lang="es-ES" sz="28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Memorial</a:t>
            </a:r>
          </a:p>
          <a:p>
            <a:pPr algn="ctr"/>
            <a:r>
              <a:rPr lang="es-ES" sz="28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José Martí</a:t>
            </a:r>
            <a:endParaRPr lang="es-ES" sz="2800" b="1" cap="none" spc="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11151" r="15001" b="11151"/>
          <a:stretch/>
        </p:blipFill>
        <p:spPr>
          <a:xfrm>
            <a:off x="5222704" y="3335468"/>
            <a:ext cx="3024336" cy="321140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1598901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2367" t="12594" r="1852" b="5703"/>
          <a:stretch/>
        </p:blipFill>
        <p:spPr>
          <a:xfrm>
            <a:off x="1429" y="958081"/>
            <a:ext cx="9144150" cy="48965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1 Rectángulo"/>
          <p:cNvSpPr/>
          <p:nvPr/>
        </p:nvSpPr>
        <p:spPr>
          <a:xfrm>
            <a:off x="3542436" y="188640"/>
            <a:ext cx="168026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" sz="44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Fotos</a:t>
            </a:r>
            <a:endParaRPr lang="es-ES" sz="4400" b="1" cap="none" spc="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3538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cierre de Fidel es fidel\fidel-castro-580x4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32" y="116632"/>
            <a:ext cx="9088989" cy="659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3005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1094" y="5129808"/>
            <a:ext cx="2815791" cy="1728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9451" y="980728"/>
            <a:ext cx="3568893" cy="20078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3147916"/>
            <a:ext cx="2502308" cy="1874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150096"/>
            <a:ext cx="2658307" cy="1872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8990" y="3139109"/>
            <a:ext cx="2785821" cy="18274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039091"/>
            <a:ext cx="3590250" cy="20126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5152938"/>
            <a:ext cx="2556509" cy="17050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1 Rectángulo"/>
          <p:cNvSpPr/>
          <p:nvPr/>
        </p:nvSpPr>
        <p:spPr>
          <a:xfrm>
            <a:off x="3542436" y="188640"/>
            <a:ext cx="168026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" sz="44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Fotos</a:t>
            </a:r>
            <a:endParaRPr lang="es-ES" sz="4400" b="1" cap="none" spc="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68683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3802301" y="620688"/>
            <a:ext cx="168026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" sz="44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Fotos</a:t>
            </a:r>
            <a:endParaRPr lang="es-ES" sz="4400" b="1" cap="none" spc="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86711" y="25903"/>
            <a:ext cx="3549185" cy="6832097"/>
            <a:chOff x="-27439" y="25903"/>
            <a:chExt cx="3549185" cy="6832097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810" y="25903"/>
              <a:ext cx="3503936" cy="238026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7439" y="4322255"/>
              <a:ext cx="3549185" cy="253574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7439" y="2060848"/>
              <a:ext cx="3549185" cy="231898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TextBox 8"/>
            <p:cNvSpPr txBox="1"/>
            <p:nvPr/>
          </p:nvSpPr>
          <p:spPr>
            <a:xfrm>
              <a:off x="1206162" y="68098"/>
              <a:ext cx="89159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419" sz="2400" b="1" dirty="0" err="1" smtClean="0"/>
                <a:t>Elian</a:t>
              </a:r>
              <a:endParaRPr lang="en-US" sz="2400" b="1" dirty="0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508104" y="25903"/>
            <a:ext cx="3435635" cy="6832097"/>
            <a:chOff x="5710417" y="25903"/>
            <a:chExt cx="3435635" cy="6832097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21132" y="4746416"/>
              <a:ext cx="3324920" cy="211158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8188" y="2434530"/>
              <a:ext cx="3347864" cy="231188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6136" y="25903"/>
              <a:ext cx="3349916" cy="241153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0" name="TextBox 9"/>
            <p:cNvSpPr txBox="1"/>
            <p:nvPr/>
          </p:nvSpPr>
          <p:spPr>
            <a:xfrm>
              <a:off x="5710417" y="2434530"/>
              <a:ext cx="127060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419" b="1" dirty="0" smtClean="0"/>
                <a:t>García Márquez</a:t>
              </a:r>
              <a:endParaRPr 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917057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7092280" y="229315"/>
            <a:ext cx="168026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" sz="44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Fotos</a:t>
            </a:r>
            <a:endParaRPr lang="es-ES" sz="4400" b="1" cap="none" spc="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235" y="3884126"/>
            <a:ext cx="3297054" cy="27182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36" y="998756"/>
            <a:ext cx="4896544" cy="2588173"/>
          </a:xfrm>
          <a:prstGeom prst="rect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235" y="1105659"/>
            <a:ext cx="3339455" cy="26715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3748108"/>
            <a:ext cx="3823432" cy="2892026"/>
          </a:xfrm>
          <a:prstGeom prst="rect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</p:spTree>
    <p:extLst>
      <p:ext uri="{BB962C8B-B14F-4D97-AF65-F5344CB8AC3E}">
        <p14:creationId xmlns:p14="http://schemas.microsoft.com/office/powerpoint/2010/main" val="2895578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908720"/>
            <a:ext cx="4421639" cy="29013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531" y="911345"/>
            <a:ext cx="3411463" cy="27291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0762" y="3968676"/>
            <a:ext cx="4356082" cy="29054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158" y="3968676"/>
            <a:ext cx="3404836" cy="27238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1 Rectángulo"/>
          <p:cNvSpPr/>
          <p:nvPr/>
        </p:nvSpPr>
        <p:spPr>
          <a:xfrm>
            <a:off x="3491880" y="59953"/>
            <a:ext cx="168026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" sz="44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Fotos</a:t>
            </a:r>
            <a:endParaRPr lang="es-ES" sz="4400" b="1" cap="none" spc="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54712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48" y="4226712"/>
            <a:ext cx="3529431" cy="23435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931544"/>
            <a:ext cx="4248472" cy="31138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931544"/>
            <a:ext cx="3892363" cy="31138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4143273"/>
            <a:ext cx="3528560" cy="26857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1 Rectángulo"/>
          <p:cNvSpPr/>
          <p:nvPr/>
        </p:nvSpPr>
        <p:spPr>
          <a:xfrm>
            <a:off x="3491880" y="59953"/>
            <a:ext cx="168026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" sz="44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Fotos</a:t>
            </a:r>
            <a:endParaRPr lang="es-ES" sz="4400" b="1" cap="none" spc="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06057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5" t="16400" b="18500"/>
          <a:stretch/>
        </p:blipFill>
        <p:spPr>
          <a:xfrm>
            <a:off x="3414530" y="4764921"/>
            <a:ext cx="3101685" cy="189446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3" y="2796614"/>
            <a:ext cx="2517504" cy="183620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32644"/>
            <a:ext cx="3242236" cy="245396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25" y="107588"/>
            <a:ext cx="3150350" cy="252028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937" y="2796614"/>
            <a:ext cx="3044006" cy="386277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851" y="4768655"/>
            <a:ext cx="2987824" cy="189073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116" y="2763705"/>
            <a:ext cx="3106559" cy="1869113"/>
          </a:xfrm>
          <a:prstGeom prst="rect">
            <a:avLst/>
          </a:prstGeom>
        </p:spPr>
      </p:pic>
      <p:sp>
        <p:nvSpPr>
          <p:cNvPr id="10" name="1 Rectángulo"/>
          <p:cNvSpPr/>
          <p:nvPr/>
        </p:nvSpPr>
        <p:spPr>
          <a:xfrm>
            <a:off x="3666767" y="1043019"/>
            <a:ext cx="168026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" sz="44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Fotos</a:t>
            </a:r>
            <a:endParaRPr lang="es-ES" sz="4400" b="1" cap="none" spc="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507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49086" y="1369964"/>
            <a:ext cx="283763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/>
              <a:t>Fidel el </a:t>
            </a:r>
            <a:r>
              <a:rPr lang="en-US" sz="2000" b="1" dirty="0" err="1"/>
              <a:t>joven</a:t>
            </a:r>
            <a:r>
              <a:rPr lang="en-US" sz="2000" b="1" dirty="0"/>
              <a:t> </a:t>
            </a:r>
            <a:r>
              <a:rPr lang="en-US" sz="2000" b="1" dirty="0" err="1"/>
              <a:t>rebelde</a:t>
            </a:r>
            <a:endParaRPr lang="en-US" sz="2000" b="1" dirty="0"/>
          </a:p>
        </p:txBody>
      </p:sp>
      <p:sp>
        <p:nvSpPr>
          <p:cNvPr id="3" name="Rectangle 2"/>
          <p:cNvSpPr/>
          <p:nvPr/>
        </p:nvSpPr>
        <p:spPr>
          <a:xfrm>
            <a:off x="849086" y="4961996"/>
            <a:ext cx="27879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/>
              <a:t>Fidel </a:t>
            </a:r>
            <a:r>
              <a:rPr lang="en-US" sz="2000" b="1" dirty="0" err="1"/>
              <a:t>en</a:t>
            </a:r>
            <a:r>
              <a:rPr lang="en-US" sz="2000" b="1" dirty="0"/>
              <a:t> </a:t>
            </a:r>
            <a:r>
              <a:rPr lang="en-US" sz="2000" b="1" dirty="0" err="1"/>
              <a:t>todas</a:t>
            </a:r>
            <a:r>
              <a:rPr lang="en-US" sz="2000" b="1" dirty="0"/>
              <a:t> </a:t>
            </a:r>
            <a:r>
              <a:rPr lang="en-US" sz="2000" b="1" dirty="0" err="1"/>
              <a:t>partes</a:t>
            </a:r>
            <a:endParaRPr lang="en-US" sz="2000" b="1" dirty="0"/>
          </a:p>
        </p:txBody>
      </p:sp>
      <p:sp>
        <p:nvSpPr>
          <p:cNvPr id="4" name="Rectangle 3"/>
          <p:cNvSpPr/>
          <p:nvPr/>
        </p:nvSpPr>
        <p:spPr>
          <a:xfrm>
            <a:off x="849086" y="3480545"/>
            <a:ext cx="18501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/>
              <a:t>Fidel y el </a:t>
            </a:r>
            <a:r>
              <a:rPr lang="en-US" sz="2000" b="1" dirty="0" err="1"/>
              <a:t>Che</a:t>
            </a:r>
            <a:endParaRPr lang="en-US" sz="2000" b="1" dirty="0"/>
          </a:p>
        </p:txBody>
      </p:sp>
      <p:sp>
        <p:nvSpPr>
          <p:cNvPr id="5" name="Rectangle 4"/>
          <p:cNvSpPr/>
          <p:nvPr/>
        </p:nvSpPr>
        <p:spPr>
          <a:xfrm>
            <a:off x="849086" y="4050163"/>
            <a:ext cx="298807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Fidel y </a:t>
            </a:r>
            <a:r>
              <a:rPr lang="en-US" sz="2000" b="1" dirty="0" err="1"/>
              <a:t>los</a:t>
            </a:r>
            <a:r>
              <a:rPr lang="en-US" sz="2000" b="1" dirty="0"/>
              <a:t> 5 </a:t>
            </a:r>
            <a:r>
              <a:rPr lang="en-US" sz="2000" b="1" dirty="0" err="1"/>
              <a:t>héroes</a:t>
            </a:r>
            <a:r>
              <a:rPr lang="en-US" sz="2000" b="1" dirty="0"/>
              <a:t> </a:t>
            </a:r>
            <a:r>
              <a:rPr lang="en-US" sz="2000" b="1" dirty="0" err="1"/>
              <a:t>antiterroristas</a:t>
            </a:r>
            <a:endParaRPr lang="en-US" sz="2000" b="1" dirty="0"/>
          </a:p>
        </p:txBody>
      </p:sp>
      <p:sp>
        <p:nvSpPr>
          <p:cNvPr id="6" name="Rectangle 5"/>
          <p:cNvSpPr/>
          <p:nvPr/>
        </p:nvSpPr>
        <p:spPr>
          <a:xfrm>
            <a:off x="849086" y="2638506"/>
            <a:ext cx="30518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err="1"/>
              <a:t>Fotos</a:t>
            </a:r>
            <a:r>
              <a:rPr lang="en-US" sz="2000" b="1" dirty="0"/>
              <a:t> de la </a:t>
            </a:r>
            <a:r>
              <a:rPr lang="en-US" sz="2000" b="1" dirty="0" err="1" smtClean="0"/>
              <a:t>Caravana</a:t>
            </a:r>
            <a:r>
              <a:rPr lang="en-US" sz="2000" b="1" dirty="0" smtClean="0"/>
              <a:t> </a:t>
            </a:r>
            <a:r>
              <a:rPr lang="en-US" sz="2000" b="1" dirty="0"/>
              <a:t>de la </a:t>
            </a:r>
            <a:r>
              <a:rPr lang="en-US" sz="2000" b="1" dirty="0" err="1"/>
              <a:t>libertad</a:t>
            </a:r>
            <a:r>
              <a:rPr lang="en-US" sz="2000" b="1" dirty="0"/>
              <a:t> </a:t>
            </a:r>
            <a:r>
              <a:rPr lang="en-US" sz="2000" b="1" dirty="0" err="1"/>
              <a:t>en</a:t>
            </a:r>
            <a:r>
              <a:rPr lang="en-US" sz="2000" b="1" dirty="0"/>
              <a:t> el 59</a:t>
            </a:r>
          </a:p>
        </p:txBody>
      </p:sp>
      <p:sp>
        <p:nvSpPr>
          <p:cNvPr id="7" name="Rectangle 6"/>
          <p:cNvSpPr/>
          <p:nvPr/>
        </p:nvSpPr>
        <p:spPr>
          <a:xfrm>
            <a:off x="849086" y="1929998"/>
            <a:ext cx="34086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err="1"/>
              <a:t>Fotos</a:t>
            </a:r>
            <a:r>
              <a:rPr lang="en-US" sz="2000" b="1" dirty="0"/>
              <a:t> del  </a:t>
            </a:r>
            <a:r>
              <a:rPr lang="en-US" sz="2000" b="1" dirty="0" err="1"/>
              <a:t>periodo</a:t>
            </a:r>
            <a:r>
              <a:rPr lang="en-US" sz="2000" b="1" dirty="0"/>
              <a:t> </a:t>
            </a:r>
            <a:r>
              <a:rPr lang="en-US" sz="2000" b="1" dirty="0" err="1"/>
              <a:t>prerevolucionario</a:t>
            </a:r>
            <a:endParaRPr lang="en-US" sz="2000" b="1" dirty="0"/>
          </a:p>
        </p:txBody>
      </p:sp>
      <p:sp>
        <p:nvSpPr>
          <p:cNvPr id="8" name="Rectangle 7"/>
          <p:cNvSpPr/>
          <p:nvPr/>
        </p:nvSpPr>
        <p:spPr>
          <a:xfrm>
            <a:off x="849086" y="5457705"/>
            <a:ext cx="22188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err="1"/>
              <a:t>Fotos</a:t>
            </a:r>
            <a:r>
              <a:rPr lang="en-US" sz="2000" b="1" dirty="0"/>
              <a:t> </a:t>
            </a:r>
            <a:r>
              <a:rPr lang="en-US" sz="2000" b="1" dirty="0" err="1"/>
              <a:t>especiales</a:t>
            </a:r>
            <a:endParaRPr lang="en-US" sz="2000" b="1" dirty="0"/>
          </a:p>
        </p:txBody>
      </p:sp>
      <p:sp>
        <p:nvSpPr>
          <p:cNvPr id="9" name="Rectangle 8"/>
          <p:cNvSpPr/>
          <p:nvPr/>
        </p:nvSpPr>
        <p:spPr>
          <a:xfrm>
            <a:off x="849086" y="6074496"/>
            <a:ext cx="358463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err="1"/>
              <a:t>Tributo</a:t>
            </a:r>
            <a:r>
              <a:rPr lang="en-US" sz="2000" b="1" dirty="0"/>
              <a:t> </a:t>
            </a:r>
            <a:r>
              <a:rPr lang="en-US" sz="2000" b="1" dirty="0" err="1"/>
              <a:t>por</a:t>
            </a:r>
            <a:r>
              <a:rPr lang="en-US" sz="2000" b="1" dirty="0"/>
              <a:t> el </a:t>
            </a:r>
            <a:r>
              <a:rPr lang="en-US" sz="2000" b="1" dirty="0" err="1"/>
              <a:t>fallecimiento</a:t>
            </a:r>
            <a:endParaRPr lang="en-US" sz="2000" b="1" dirty="0"/>
          </a:p>
        </p:txBody>
      </p:sp>
      <p:sp>
        <p:nvSpPr>
          <p:cNvPr id="10" name="Rectangle 9"/>
          <p:cNvSpPr/>
          <p:nvPr/>
        </p:nvSpPr>
        <p:spPr>
          <a:xfrm>
            <a:off x="849086" y="837672"/>
            <a:ext cx="21627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err="1"/>
              <a:t>Fotos</a:t>
            </a:r>
            <a:r>
              <a:rPr lang="en-US" sz="2000" b="1" dirty="0"/>
              <a:t> </a:t>
            </a:r>
            <a:r>
              <a:rPr lang="en-US" sz="2000" b="1" dirty="0" err="1"/>
              <a:t>familiares</a:t>
            </a:r>
            <a:endParaRPr lang="en-US" sz="2000" b="1" dirty="0"/>
          </a:p>
        </p:txBody>
      </p:sp>
      <p:sp>
        <p:nvSpPr>
          <p:cNvPr id="12" name="1 Rectángulo"/>
          <p:cNvSpPr/>
          <p:nvPr/>
        </p:nvSpPr>
        <p:spPr>
          <a:xfrm>
            <a:off x="3215277" y="68231"/>
            <a:ext cx="168026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" sz="44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Fotos</a:t>
            </a:r>
            <a:endParaRPr lang="es-ES" sz="4400" b="1" cap="none" spc="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4268" y="294869"/>
            <a:ext cx="3277679" cy="20540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4539" y="2647916"/>
            <a:ext cx="2991797" cy="19490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9550" y="4814780"/>
            <a:ext cx="3046786" cy="19447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86681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2920" t="11610" r="28970" b="18501"/>
          <a:stretch/>
        </p:blipFill>
        <p:spPr>
          <a:xfrm>
            <a:off x="323528" y="836712"/>
            <a:ext cx="8668367" cy="5861467"/>
          </a:xfrm>
          <a:prstGeom prst="rect">
            <a:avLst/>
          </a:prstGeom>
        </p:spPr>
      </p:pic>
      <p:sp>
        <p:nvSpPr>
          <p:cNvPr id="5" name="1 Rectángulo"/>
          <p:cNvSpPr/>
          <p:nvPr/>
        </p:nvSpPr>
        <p:spPr>
          <a:xfrm>
            <a:off x="3635896" y="67271"/>
            <a:ext cx="187102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" sz="44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Libros</a:t>
            </a:r>
            <a:endParaRPr lang="es-ES" sz="4400" b="1" cap="none" spc="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3858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60515" t="11610" b="18501"/>
          <a:stretch/>
        </p:blipFill>
        <p:spPr>
          <a:xfrm>
            <a:off x="323528" y="908720"/>
            <a:ext cx="8280920" cy="5764170"/>
          </a:xfrm>
          <a:prstGeom prst="rect">
            <a:avLst/>
          </a:prstGeom>
        </p:spPr>
      </p:pic>
      <p:sp>
        <p:nvSpPr>
          <p:cNvPr id="3" name="1 Rectángulo"/>
          <p:cNvSpPr/>
          <p:nvPr/>
        </p:nvSpPr>
        <p:spPr>
          <a:xfrm>
            <a:off x="2532407" y="188640"/>
            <a:ext cx="187102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" sz="44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Libros</a:t>
            </a:r>
            <a:endParaRPr lang="es-ES" sz="4400" b="1" cap="none" spc="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76893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958" t="17516" r="3512" b="4719"/>
          <a:stretch/>
        </p:blipFill>
        <p:spPr>
          <a:xfrm>
            <a:off x="2843808" y="957292"/>
            <a:ext cx="5595660" cy="2615723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4618" t="16532" r="4618" b="5704"/>
          <a:stretch/>
        </p:blipFill>
        <p:spPr>
          <a:xfrm>
            <a:off x="1187624" y="3789040"/>
            <a:ext cx="5760640" cy="277494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4" name="1 Rectángulo"/>
          <p:cNvSpPr/>
          <p:nvPr/>
        </p:nvSpPr>
        <p:spPr>
          <a:xfrm>
            <a:off x="272729" y="188640"/>
            <a:ext cx="321915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" sz="4000" b="1" cap="none" spc="0" dirty="0" err="1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Multimedias</a:t>
            </a:r>
            <a:endParaRPr lang="es-ES" sz="4000" b="1" cap="none" spc="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148064" y="527194"/>
            <a:ext cx="34275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/>
              <a:t>Caravana</a:t>
            </a:r>
            <a:r>
              <a:rPr lang="en-US" b="1" dirty="0"/>
              <a:t> de la </a:t>
            </a:r>
            <a:r>
              <a:rPr lang="en-US" b="1" dirty="0" err="1"/>
              <a:t>libertad</a:t>
            </a:r>
            <a:r>
              <a:rPr lang="en-US" b="1" dirty="0"/>
              <a:t> 1959</a:t>
            </a:r>
          </a:p>
        </p:txBody>
      </p:sp>
    </p:spTree>
    <p:extLst>
      <p:ext uri="{BB962C8B-B14F-4D97-AF65-F5344CB8AC3E}">
        <p14:creationId xmlns:p14="http://schemas.microsoft.com/office/powerpoint/2010/main" val="278412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68400" y="559713"/>
            <a:ext cx="79512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215 Gb de </a:t>
            </a:r>
            <a:r>
              <a:rPr lang="en-US" sz="5400" b="1" cap="none" spc="0" dirty="0" err="1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información</a:t>
            </a:r>
            <a:endParaRPr lang="en-US" sz="5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ysClr val="windowText" lastClr="00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584790" y="1512839"/>
            <a:ext cx="41184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23 </a:t>
            </a:r>
            <a:r>
              <a:rPr lang="en-US" sz="5400" b="1" cap="none" spc="0" dirty="0" err="1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carpetas</a:t>
            </a:r>
            <a:endParaRPr lang="en-US" sz="5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ysClr val="windowText" lastClr="00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5" name="Oval 4"/>
          <p:cNvSpPr/>
          <p:nvPr/>
        </p:nvSpPr>
        <p:spPr>
          <a:xfrm>
            <a:off x="467544" y="2924944"/>
            <a:ext cx="2117246" cy="194421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419" sz="2400" b="1" dirty="0" smtClean="0"/>
              <a:t>158,5 Gb</a:t>
            </a:r>
            <a:endParaRPr lang="en-US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55577" y="5157192"/>
            <a:ext cx="15841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419" b="1" dirty="0" smtClean="0"/>
              <a:t>Películas, documentales y videos</a:t>
            </a:r>
            <a:endParaRPr lang="en-US" b="1" dirty="0"/>
          </a:p>
        </p:txBody>
      </p:sp>
      <p:sp>
        <p:nvSpPr>
          <p:cNvPr id="7" name="Oval 6"/>
          <p:cNvSpPr/>
          <p:nvPr/>
        </p:nvSpPr>
        <p:spPr>
          <a:xfrm>
            <a:off x="2843808" y="3356992"/>
            <a:ext cx="1512168" cy="1368152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419" b="1" dirty="0" smtClean="0"/>
              <a:t>57,5 Gb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771800" y="5013176"/>
            <a:ext cx="16561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419" b="1" dirty="0" err="1" smtClean="0"/>
              <a:t>Multimedias</a:t>
            </a:r>
            <a:r>
              <a:rPr lang="es-419" b="1" dirty="0" smtClean="0"/>
              <a:t> y recursos informáticos</a:t>
            </a:r>
            <a:endParaRPr lang="en-US" b="1" dirty="0"/>
          </a:p>
        </p:txBody>
      </p:sp>
      <p:sp>
        <p:nvSpPr>
          <p:cNvPr id="9" name="Oval 8"/>
          <p:cNvSpPr/>
          <p:nvPr/>
        </p:nvSpPr>
        <p:spPr>
          <a:xfrm>
            <a:off x="4741230" y="3609020"/>
            <a:ext cx="1080120" cy="108012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419" dirty="0" smtClean="0"/>
              <a:t>3,5 Gb</a:t>
            </a:r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6228184" y="3897052"/>
            <a:ext cx="1019130" cy="849439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419" dirty="0" smtClean="0"/>
              <a:t>1,19 Gb</a:t>
            </a:r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7783345" y="4149080"/>
            <a:ext cx="957313" cy="597411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419" dirty="0" smtClean="0"/>
              <a:t>466 MB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644008" y="5013176"/>
            <a:ext cx="17711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419" b="1" dirty="0" smtClean="0"/>
              <a:t>Documentos Word  y PDF</a:t>
            </a:r>
            <a:endParaRPr lang="en-US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415194" y="5066654"/>
            <a:ext cx="793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b="1" dirty="0" smtClean="0"/>
              <a:t>Fotos</a:t>
            </a:r>
            <a:endParaRPr 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783346" y="5013176"/>
            <a:ext cx="957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b="1" dirty="0" smtClean="0"/>
              <a:t>Música</a:t>
            </a:r>
            <a:endParaRPr lang="en-US" b="1" dirty="0"/>
          </a:p>
        </p:txBody>
      </p:sp>
      <p:sp>
        <p:nvSpPr>
          <p:cNvPr id="2" name="TextBox 1"/>
          <p:cNvSpPr txBox="1"/>
          <p:nvPr/>
        </p:nvSpPr>
        <p:spPr>
          <a:xfrm>
            <a:off x="467544" y="6228129"/>
            <a:ext cx="83663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2400" b="1" dirty="0" smtClean="0"/>
              <a:t>A continuación </a:t>
            </a:r>
            <a:r>
              <a:rPr lang="es-419" sz="3200" b="1" dirty="0" smtClean="0"/>
              <a:t>solo</a:t>
            </a:r>
            <a:r>
              <a:rPr lang="es-419" sz="2400" b="1" dirty="0" smtClean="0"/>
              <a:t> una muestra de algunas cosas….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080271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7" grpId="0" animBg="1"/>
      <p:bldP spid="8" grpId="0"/>
      <p:bldP spid="9" grpId="0" animBg="1"/>
      <p:bldP spid="10" grpId="0" animBg="1"/>
      <p:bldP spid="11" grpId="0" animBg="1"/>
      <p:bldP spid="12" grpId="0"/>
      <p:bldP spid="13" grpId="0"/>
      <p:bldP spid="1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4027" t="22438" r="14027" b="4719"/>
          <a:stretch/>
        </p:blipFill>
        <p:spPr>
          <a:xfrm>
            <a:off x="323528" y="2996952"/>
            <a:ext cx="6336704" cy="3607047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9008" t="19485" r="15688" b="6688"/>
          <a:stretch/>
        </p:blipFill>
        <p:spPr>
          <a:xfrm>
            <a:off x="4424401" y="188640"/>
            <a:ext cx="4471661" cy="2842157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4" name="1 Rectángulo"/>
          <p:cNvSpPr/>
          <p:nvPr/>
        </p:nvSpPr>
        <p:spPr>
          <a:xfrm>
            <a:off x="752957" y="973840"/>
            <a:ext cx="321915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" sz="4000" b="1" cap="none" spc="0" dirty="0" err="1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Multimedias</a:t>
            </a:r>
            <a:endParaRPr lang="es-ES" sz="4000" b="1" cap="none" spc="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76256" y="3244914"/>
            <a:ext cx="16706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419" sz="2000" b="1" dirty="0" err="1" smtClean="0"/>
              <a:t>Cubadebate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376611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1774" t="6688" r="20668" b="13579"/>
          <a:stretch/>
        </p:blipFill>
        <p:spPr>
          <a:xfrm>
            <a:off x="683568" y="1007060"/>
            <a:ext cx="7488833" cy="58326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1 Rectángulo"/>
          <p:cNvSpPr/>
          <p:nvPr/>
        </p:nvSpPr>
        <p:spPr>
          <a:xfrm>
            <a:off x="272729" y="188640"/>
            <a:ext cx="321915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" sz="4000" b="1" cap="none" spc="0" dirty="0" err="1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Multimedias</a:t>
            </a:r>
            <a:endParaRPr lang="es-ES" sz="4000" b="1" cap="none" spc="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80385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2367" t="11609" b="14564"/>
          <a:stretch/>
        </p:blipFill>
        <p:spPr>
          <a:xfrm>
            <a:off x="0" y="1484784"/>
            <a:ext cx="9121695" cy="43204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1 Rectángulo"/>
          <p:cNvSpPr/>
          <p:nvPr/>
        </p:nvSpPr>
        <p:spPr>
          <a:xfrm>
            <a:off x="3285818" y="332656"/>
            <a:ext cx="190308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" sz="40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Música</a:t>
            </a:r>
            <a:endParaRPr lang="es-ES" sz="4000" b="1" cap="none" spc="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47525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4027" t="10625" r="20668" b="48031"/>
          <a:stretch/>
        </p:blipFill>
        <p:spPr>
          <a:xfrm>
            <a:off x="0" y="1844824"/>
            <a:ext cx="9103870" cy="3240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1 Rectángulo"/>
          <p:cNvSpPr/>
          <p:nvPr/>
        </p:nvSpPr>
        <p:spPr>
          <a:xfrm>
            <a:off x="3147961" y="332656"/>
            <a:ext cx="217880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" sz="40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Noticias</a:t>
            </a:r>
            <a:endParaRPr lang="es-ES" sz="4000" b="1" cap="none" spc="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40568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1259" t="9641" b="34250"/>
          <a:stretch/>
        </p:blipFill>
        <p:spPr>
          <a:xfrm>
            <a:off x="203770" y="2204864"/>
            <a:ext cx="8912806" cy="316835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1 Rectángulo"/>
          <p:cNvSpPr/>
          <p:nvPr/>
        </p:nvSpPr>
        <p:spPr>
          <a:xfrm>
            <a:off x="1486454" y="332656"/>
            <a:ext cx="550182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" sz="40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NTV Emisión especial</a:t>
            </a:r>
          </a:p>
          <a:p>
            <a:pPr algn="ctr"/>
            <a:r>
              <a:rPr lang="es-ES" sz="40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9 días de luto</a:t>
            </a:r>
            <a:endParaRPr lang="es-ES" sz="4000" b="1" cap="none" spc="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86238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5536" y="476672"/>
            <a:ext cx="777877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48 </a:t>
            </a:r>
            <a:r>
              <a:rPr lang="en-US" sz="5400" b="1" cap="none" spc="0" dirty="0" err="1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páginas</a:t>
            </a:r>
            <a:r>
              <a:rPr lang="en-US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web</a:t>
            </a:r>
            <a:endParaRPr lang="en-US" sz="5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ysClr val="windowText" lastClr="00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63682" y="2060848"/>
            <a:ext cx="72106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10 </a:t>
            </a:r>
            <a:r>
              <a:rPr lang="en-US" sz="5400" b="1" cap="none" spc="0" dirty="0" err="1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películas</a:t>
            </a:r>
            <a:r>
              <a:rPr lang="en-US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cubanas</a:t>
            </a:r>
            <a:endParaRPr lang="en-US" sz="5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ysClr val="windowText" lastClr="00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329099" y="3284984"/>
            <a:ext cx="39116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26 </a:t>
            </a:r>
            <a:r>
              <a:rPr lang="en-US" sz="5400" b="1" cap="none" spc="0" dirty="0" err="1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poemas</a:t>
            </a:r>
            <a:endParaRPr lang="en-US" sz="5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ysClr val="windowText" lastClr="00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09504" y="4797152"/>
            <a:ext cx="61189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419" sz="54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8 Visitas virtuales</a:t>
            </a:r>
            <a:endParaRPr lang="en-US" sz="5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ysClr val="windowText" lastClr="00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86292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2920" t="11610" r="10451" b="15548"/>
          <a:stretch/>
        </p:blipFill>
        <p:spPr>
          <a:xfrm>
            <a:off x="0" y="1340768"/>
            <a:ext cx="9144000" cy="4752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1 Rectángulo"/>
          <p:cNvSpPr/>
          <p:nvPr/>
        </p:nvSpPr>
        <p:spPr>
          <a:xfrm>
            <a:off x="2003419" y="332656"/>
            <a:ext cx="446789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" sz="40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Videos musicales</a:t>
            </a:r>
            <a:endParaRPr lang="es-ES" sz="4000" b="1" cap="none" spc="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6647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1690833" y="188640"/>
            <a:ext cx="509306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" sz="40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Revista militar </a:t>
            </a:r>
          </a:p>
          <a:p>
            <a:pPr algn="ctr"/>
            <a:r>
              <a:rPr lang="es-ES" sz="40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 de enero de 2017</a:t>
            </a:r>
            <a:endParaRPr lang="es-ES" sz="4000" b="1" cap="none" spc="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26756" t="14563" r="22328" b="19485"/>
          <a:stretch/>
        </p:blipFill>
        <p:spPr>
          <a:xfrm>
            <a:off x="225089" y="1484784"/>
            <a:ext cx="3955067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26756" t="15548" r="22882" b="19485"/>
          <a:stretch/>
        </p:blipFill>
        <p:spPr>
          <a:xfrm>
            <a:off x="4932040" y="1536451"/>
            <a:ext cx="3933717" cy="2853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27022" t="24155" r="26475" b="41924"/>
          <a:stretch/>
        </p:blipFill>
        <p:spPr>
          <a:xfrm>
            <a:off x="1115615" y="4389476"/>
            <a:ext cx="7015159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48910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872" y="34083"/>
            <a:ext cx="6876256" cy="687625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600" y="1"/>
            <a:ext cx="9172600" cy="6910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073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cierre de Fidel es fidel\fidel-frases-580x56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781"/>
          <a:stretch/>
        </p:blipFill>
        <p:spPr bwMode="auto">
          <a:xfrm>
            <a:off x="577384" y="3356991"/>
            <a:ext cx="8171080" cy="3304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51812"/>
            <a:ext cx="2880320" cy="30360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60"/>
          <a:stretch/>
        </p:blipFill>
        <p:spPr>
          <a:xfrm>
            <a:off x="179512" y="116631"/>
            <a:ext cx="2288047" cy="30711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8943" y="151812"/>
            <a:ext cx="3331655" cy="3016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68282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420418" y="332656"/>
            <a:ext cx="8280920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s-ES" sz="3200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Anécdotas, Remembranzas y Homenajes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397735" y="1336841"/>
            <a:ext cx="12474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</a:rPr>
              <a:t>Frei </a:t>
            </a:r>
            <a:r>
              <a:rPr lang="es-ES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</a:rPr>
              <a:t>Betto</a:t>
            </a:r>
            <a:endParaRPr lang="es-ES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5746864" y="1349921"/>
            <a:ext cx="1572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</a:rPr>
              <a:t>Eusebio Leal</a:t>
            </a:r>
            <a:endParaRPr lang="es-ES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2997393" y="2075505"/>
            <a:ext cx="2749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</a:rPr>
              <a:t>Historiador de </a:t>
            </a:r>
            <a:r>
              <a:rPr lang="es-ES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</a:rPr>
              <a:t>Niquero</a:t>
            </a:r>
            <a:endParaRPr lang="es-ES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563642" y="2263871"/>
            <a:ext cx="1499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</a:rPr>
              <a:t>Atilio </a:t>
            </a:r>
            <a:r>
              <a:rPr lang="es-ES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</a:rPr>
              <a:t>Borón</a:t>
            </a:r>
            <a:endParaRPr lang="es-ES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2685529" y="1330325"/>
            <a:ext cx="1601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</a:rPr>
              <a:t>Estela Bravo </a:t>
            </a:r>
            <a:endParaRPr lang="es-ES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2477310" y="4434299"/>
            <a:ext cx="2621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</a:rPr>
              <a:t>Salustiano en Baracoa</a:t>
            </a:r>
            <a:endParaRPr lang="es-ES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sp>
        <p:nvSpPr>
          <p:cNvPr id="10" name="9 CuadroTexto"/>
          <p:cNvSpPr txBox="1"/>
          <p:nvPr/>
        </p:nvSpPr>
        <p:spPr>
          <a:xfrm>
            <a:off x="1043586" y="2973435"/>
            <a:ext cx="1895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</a:rPr>
              <a:t>Carlos Delgado</a:t>
            </a:r>
            <a:endParaRPr lang="es-ES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5721000" y="4458104"/>
            <a:ext cx="1872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</a:rPr>
              <a:t>Lázaro </a:t>
            </a:r>
            <a:r>
              <a:rPr lang="es-ES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</a:rPr>
              <a:t>Barredo</a:t>
            </a:r>
            <a:endParaRPr lang="es-ES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627605" y="4313210"/>
            <a:ext cx="1462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</a:rPr>
              <a:t>Israel Rojas</a:t>
            </a:r>
            <a:endParaRPr lang="es-ES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3759992" y="2834544"/>
            <a:ext cx="25250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</a:rPr>
              <a:t>La pupila asombrada</a:t>
            </a:r>
            <a:endParaRPr lang="es-ES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sp>
        <p:nvSpPr>
          <p:cNvPr id="14" name="13 CuadroTexto"/>
          <p:cNvSpPr txBox="1"/>
          <p:nvPr/>
        </p:nvSpPr>
        <p:spPr>
          <a:xfrm>
            <a:off x="397735" y="3717032"/>
            <a:ext cx="3384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</a:rPr>
              <a:t>«Los hijos de Celia Sánchez»</a:t>
            </a:r>
            <a:endParaRPr lang="es-ES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sp>
        <p:nvSpPr>
          <p:cNvPr id="15" name="14 CuadroTexto"/>
          <p:cNvSpPr txBox="1"/>
          <p:nvPr/>
        </p:nvSpPr>
        <p:spPr>
          <a:xfrm>
            <a:off x="6477920" y="2260171"/>
            <a:ext cx="24256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</a:rPr>
              <a:t>Rosa Mirian Elizalde</a:t>
            </a:r>
            <a:endParaRPr lang="es-ES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sp>
        <p:nvSpPr>
          <p:cNvPr id="16" name="15 CuadroTexto"/>
          <p:cNvSpPr txBox="1"/>
          <p:nvPr/>
        </p:nvSpPr>
        <p:spPr>
          <a:xfrm>
            <a:off x="3021045" y="5040421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</a:rPr>
              <a:t>UCI</a:t>
            </a:r>
            <a:endParaRPr lang="es-ES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sp>
        <p:nvSpPr>
          <p:cNvPr id="17" name="16 CuadroTexto"/>
          <p:cNvSpPr txBox="1"/>
          <p:nvPr/>
        </p:nvSpPr>
        <p:spPr>
          <a:xfrm>
            <a:off x="6776078" y="3224659"/>
            <a:ext cx="18293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</a:rPr>
              <a:t>Elián González</a:t>
            </a:r>
            <a:endParaRPr lang="es-ES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sp>
        <p:nvSpPr>
          <p:cNvPr id="18" name="17 CuadroTexto"/>
          <p:cNvSpPr txBox="1"/>
          <p:nvPr/>
        </p:nvSpPr>
        <p:spPr>
          <a:xfrm>
            <a:off x="4730703" y="3717032"/>
            <a:ext cx="108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</a:rPr>
              <a:t>Tele sur</a:t>
            </a:r>
            <a:endParaRPr lang="es-ES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sp>
        <p:nvSpPr>
          <p:cNvPr id="19" name="18 CuadroTexto"/>
          <p:cNvSpPr txBox="1"/>
          <p:nvPr/>
        </p:nvSpPr>
        <p:spPr>
          <a:xfrm>
            <a:off x="1558630" y="1719253"/>
            <a:ext cx="5774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</a:rPr>
              <a:t>UJC</a:t>
            </a:r>
            <a:endParaRPr lang="es-ES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sp>
        <p:nvSpPr>
          <p:cNvPr id="20" name="19 CuadroTexto"/>
          <p:cNvSpPr txBox="1"/>
          <p:nvPr/>
        </p:nvSpPr>
        <p:spPr>
          <a:xfrm>
            <a:off x="7211293" y="3901698"/>
            <a:ext cx="9589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</a:rPr>
              <a:t>UNEAC</a:t>
            </a:r>
            <a:endParaRPr lang="es-ES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sp>
        <p:nvSpPr>
          <p:cNvPr id="21" name="20 CuadroTexto"/>
          <p:cNvSpPr txBox="1"/>
          <p:nvPr/>
        </p:nvSpPr>
        <p:spPr>
          <a:xfrm>
            <a:off x="4342096" y="5085184"/>
            <a:ext cx="1378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</a:rPr>
              <a:t>Joven Club</a:t>
            </a:r>
            <a:endParaRPr lang="es-ES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sp>
        <p:nvSpPr>
          <p:cNvPr id="22" name="21 CuadroTexto"/>
          <p:cNvSpPr txBox="1"/>
          <p:nvPr/>
        </p:nvSpPr>
        <p:spPr>
          <a:xfrm>
            <a:off x="249457" y="4922699"/>
            <a:ext cx="1544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</a:rPr>
              <a:t>Deportistas </a:t>
            </a:r>
            <a:endParaRPr lang="es-ES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sp>
        <p:nvSpPr>
          <p:cNvPr id="23" name="22 CuadroTexto"/>
          <p:cNvSpPr txBox="1"/>
          <p:nvPr/>
        </p:nvSpPr>
        <p:spPr>
          <a:xfrm>
            <a:off x="7054733" y="5095161"/>
            <a:ext cx="1646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</a:rPr>
              <a:t>La Colmenita</a:t>
            </a:r>
            <a:endParaRPr lang="es-ES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sp>
        <p:nvSpPr>
          <p:cNvPr id="24" name="23 CuadroTexto"/>
          <p:cNvSpPr txBox="1"/>
          <p:nvPr/>
        </p:nvSpPr>
        <p:spPr>
          <a:xfrm>
            <a:off x="1668025" y="6273827"/>
            <a:ext cx="21611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</a:rPr>
              <a:t>Vigilia en Bayamo</a:t>
            </a:r>
            <a:endParaRPr lang="es-ES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sp>
        <p:nvSpPr>
          <p:cNvPr id="25" name="24 CuadroTexto"/>
          <p:cNvSpPr txBox="1"/>
          <p:nvPr/>
        </p:nvSpPr>
        <p:spPr>
          <a:xfrm>
            <a:off x="264610" y="5724883"/>
            <a:ext cx="41873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</a:rPr>
              <a:t>Tributo en la Plaza de la Revolución</a:t>
            </a:r>
            <a:endParaRPr lang="es-ES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sp>
        <p:nvSpPr>
          <p:cNvPr id="26" name="25 CuadroTexto"/>
          <p:cNvSpPr txBox="1"/>
          <p:nvPr/>
        </p:nvSpPr>
        <p:spPr>
          <a:xfrm>
            <a:off x="5178594" y="5722885"/>
            <a:ext cx="28937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</a:rPr>
              <a:t>Homenaje en Camagüey</a:t>
            </a:r>
            <a:endParaRPr lang="es-ES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sp>
        <p:nvSpPr>
          <p:cNvPr id="27" name="26 CuadroTexto"/>
          <p:cNvSpPr txBox="1"/>
          <p:nvPr/>
        </p:nvSpPr>
        <p:spPr>
          <a:xfrm>
            <a:off x="4788024" y="6273827"/>
            <a:ext cx="37657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</a:rPr>
              <a:t>Despedida Plaza Antonio Maceo</a:t>
            </a:r>
            <a:endParaRPr lang="es-ES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1058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50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C:\Users\STALINA\Desktop\2-28-2017 2-57-15 A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88640"/>
            <a:ext cx="2667467" cy="21401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STALINA\Desktop\2-28-2017 2-58-45 A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628800"/>
            <a:ext cx="2367392" cy="19097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STALINA\Desktop\2-28-2017 3-00-07 A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0683" y="3009074"/>
            <a:ext cx="2330845" cy="1616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STALINA\Desktop\2-28-2017 2-56-55 AM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48064" y="3922001"/>
            <a:ext cx="2009775" cy="1847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STALINA\Desktop\2-28-2017 3-03-12 AM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5229200"/>
            <a:ext cx="2256720" cy="14038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3515834" y="162126"/>
            <a:ext cx="35381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" sz="54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Animados</a:t>
            </a:r>
            <a:endParaRPr lang="es-ES" sz="5400" b="1" cap="none" spc="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104" name="Picture 8" descr="C:\Users\STALINA\Desktop\2-28-2017 3-11-02 AM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278" y="3081338"/>
            <a:ext cx="2640693" cy="21478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C:\Users\STALINA\Desktop\2-28-2017 3-13-18 AM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1528" y="1115228"/>
            <a:ext cx="2613049" cy="22361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C:\Users\STALINA\Desktop\2-28-2017 3-15-37 AM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964418"/>
            <a:ext cx="2297862" cy="16956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7639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25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25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2627784" y="260648"/>
            <a:ext cx="3169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" sz="54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Artículos</a:t>
            </a:r>
            <a:endParaRPr lang="es-ES" sz="5400" b="1" cap="none" spc="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122" name="Picture 2" descr="C:\Users\STALINA\Desktop\2-28-2017 3-27-34 A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87659"/>
            <a:ext cx="8949060" cy="3209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539552" y="1052736"/>
            <a:ext cx="131638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4800" b="1" dirty="0" smtClean="0">
                <a:solidFill>
                  <a:schemeClr val="bg2">
                    <a:lumMod val="50000"/>
                  </a:schemeClr>
                </a:solidFill>
              </a:rPr>
              <a:t>PDF</a:t>
            </a:r>
            <a:endParaRPr lang="es-ES" sz="48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1529301" y="1708743"/>
            <a:ext cx="522130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4400" b="1" dirty="0" smtClean="0">
                <a:solidFill>
                  <a:schemeClr val="bg2">
                    <a:lumMod val="50000"/>
                  </a:schemeClr>
                </a:solidFill>
              </a:rPr>
              <a:t>Documentos Word</a:t>
            </a:r>
            <a:endParaRPr lang="es-ES" sz="4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4819624" y="2451737"/>
            <a:ext cx="386195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4800" dirty="0" smtClean="0">
                <a:solidFill>
                  <a:schemeClr val="bg2">
                    <a:lumMod val="50000"/>
                  </a:schemeClr>
                </a:solidFill>
              </a:rPr>
              <a:t>Páginas web</a:t>
            </a:r>
            <a:endParaRPr lang="es-ES" sz="48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46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1115616" y="185898"/>
            <a:ext cx="60051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" sz="54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Biografía de Fidel</a:t>
            </a:r>
            <a:endParaRPr lang="es-ES" sz="5400" b="1" cap="none" spc="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146" name="Picture 2" descr="C:\Users\STALINA\Desktop\2-28-2017 3-53-46 A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4" r="44625" b="18842"/>
          <a:stretch/>
        </p:blipFill>
        <p:spPr bwMode="auto">
          <a:xfrm>
            <a:off x="270456" y="1109229"/>
            <a:ext cx="3078051" cy="217488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STALINA\Desktop\2-28-2017 3-54-19 A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109226"/>
            <a:ext cx="3344571" cy="2174885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STALINA\Desktop\2-28-2017 4-01-42 A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534702"/>
            <a:ext cx="3528392" cy="2758961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STALINA\Desktop\2-28-2017 3-58-07 AM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6453" y="1109229"/>
            <a:ext cx="1600003" cy="2189059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STALINA\Desktop\2-28-2017 3-59-27 AM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9009" y="3534702"/>
            <a:ext cx="1925741" cy="2768681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C:\Users\STALINA\Desktop\2-28-2017 4-00-13 AM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456" y="3534703"/>
            <a:ext cx="1880124" cy="279849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856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366930" y="188640"/>
            <a:ext cx="787747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" sz="44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Mensajes y cartas de Fidel…</a:t>
            </a:r>
            <a:endParaRPr lang="es-ES" sz="4400" b="1" cap="none" spc="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3088008" y="2372846"/>
            <a:ext cx="21852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 smtClean="0"/>
              <a:t>José </a:t>
            </a:r>
            <a:r>
              <a:rPr lang="es-ES" b="1" dirty="0"/>
              <a:t>Lezama Lima</a:t>
            </a:r>
          </a:p>
        </p:txBody>
      </p:sp>
      <p:sp>
        <p:nvSpPr>
          <p:cNvPr id="4" name="3 Rectángulo"/>
          <p:cNvSpPr/>
          <p:nvPr/>
        </p:nvSpPr>
        <p:spPr>
          <a:xfrm>
            <a:off x="4197416" y="3115672"/>
            <a:ext cx="34772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 smtClean="0"/>
              <a:t>Firmantes del </a:t>
            </a:r>
            <a:r>
              <a:rPr lang="es-ES" b="1" dirty="0"/>
              <a:t>Pacto de </a:t>
            </a:r>
            <a:r>
              <a:rPr lang="es-ES" b="1" dirty="0" smtClean="0"/>
              <a:t>Miami</a:t>
            </a:r>
            <a:endParaRPr lang="es-ES" b="1" dirty="0"/>
          </a:p>
        </p:txBody>
      </p:sp>
      <p:sp>
        <p:nvSpPr>
          <p:cNvPr id="5" name="4 Rectángulo"/>
          <p:cNvSpPr/>
          <p:nvPr/>
        </p:nvSpPr>
        <p:spPr>
          <a:xfrm>
            <a:off x="1011849" y="1655661"/>
            <a:ext cx="20008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/>
              <a:t>Alejo Carpentier</a:t>
            </a:r>
          </a:p>
        </p:txBody>
      </p:sp>
      <p:sp>
        <p:nvSpPr>
          <p:cNvPr id="6" name="5 Rectángulo"/>
          <p:cNvSpPr/>
          <p:nvPr/>
        </p:nvSpPr>
        <p:spPr>
          <a:xfrm>
            <a:off x="255927" y="996254"/>
            <a:ext cx="9637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/>
              <a:t>Camilo</a:t>
            </a:r>
          </a:p>
        </p:txBody>
      </p:sp>
      <p:sp>
        <p:nvSpPr>
          <p:cNvPr id="7" name="6 Rectángulo"/>
          <p:cNvSpPr/>
          <p:nvPr/>
        </p:nvSpPr>
        <p:spPr>
          <a:xfrm>
            <a:off x="3677055" y="2746340"/>
            <a:ext cx="26532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/>
              <a:t>Juan Almeida Bosques</a:t>
            </a:r>
          </a:p>
        </p:txBody>
      </p:sp>
      <p:sp>
        <p:nvSpPr>
          <p:cNvPr id="8" name="7 Rectángulo"/>
          <p:cNvSpPr/>
          <p:nvPr/>
        </p:nvSpPr>
        <p:spPr>
          <a:xfrm>
            <a:off x="2129822" y="2003514"/>
            <a:ext cx="19880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 smtClean="0"/>
              <a:t>Grupo </a:t>
            </a:r>
            <a:r>
              <a:rPr lang="es-ES" b="1" dirty="0"/>
              <a:t>de los 77</a:t>
            </a:r>
          </a:p>
        </p:txBody>
      </p:sp>
      <p:sp>
        <p:nvSpPr>
          <p:cNvPr id="9" name="8 Rectángulo"/>
          <p:cNvSpPr/>
          <p:nvPr/>
        </p:nvSpPr>
        <p:spPr>
          <a:xfrm>
            <a:off x="392183" y="3528681"/>
            <a:ext cx="85723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b="1" dirty="0"/>
              <a:t>Cartas entre </a:t>
            </a:r>
            <a:r>
              <a:rPr lang="es-ES" b="1" dirty="0" err="1"/>
              <a:t>Nikita</a:t>
            </a:r>
            <a:r>
              <a:rPr lang="es-ES" b="1" dirty="0"/>
              <a:t> </a:t>
            </a:r>
            <a:r>
              <a:rPr lang="es-ES" b="1" dirty="0" err="1"/>
              <a:t>Jruschov</a:t>
            </a:r>
            <a:r>
              <a:rPr lang="es-ES" b="1" dirty="0"/>
              <a:t> </a:t>
            </a:r>
            <a:r>
              <a:rPr lang="es-ES" b="1" dirty="0" smtClean="0"/>
              <a:t> y  </a:t>
            </a:r>
            <a:r>
              <a:rPr lang="es-ES" b="1" dirty="0"/>
              <a:t>Fidel Castro en la Crisis de octubre</a:t>
            </a:r>
          </a:p>
        </p:txBody>
      </p:sp>
      <p:sp>
        <p:nvSpPr>
          <p:cNvPr id="10" name="9 Rectángulo"/>
          <p:cNvSpPr/>
          <p:nvPr/>
        </p:nvSpPr>
        <p:spPr>
          <a:xfrm>
            <a:off x="2254132" y="5008575"/>
            <a:ext cx="24481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 smtClean="0"/>
              <a:t>Delegación </a:t>
            </a:r>
            <a:r>
              <a:rPr lang="es-ES" b="1" dirty="0"/>
              <a:t>olímpica</a:t>
            </a:r>
          </a:p>
        </p:txBody>
      </p:sp>
      <p:sp>
        <p:nvSpPr>
          <p:cNvPr id="11" name="10 Rectángulo"/>
          <p:cNvSpPr/>
          <p:nvPr/>
        </p:nvSpPr>
        <p:spPr>
          <a:xfrm>
            <a:off x="334634" y="6266515"/>
            <a:ext cx="20425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 smtClean="0"/>
              <a:t>Jóvenes </a:t>
            </a:r>
            <a:r>
              <a:rPr lang="es-ES" b="1" dirty="0"/>
              <a:t>cubanos</a:t>
            </a:r>
          </a:p>
        </p:txBody>
      </p:sp>
      <p:sp>
        <p:nvSpPr>
          <p:cNvPr id="12" name="11 Rectángulo"/>
          <p:cNvSpPr/>
          <p:nvPr/>
        </p:nvSpPr>
        <p:spPr>
          <a:xfrm>
            <a:off x="2979601" y="4652328"/>
            <a:ext cx="23102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/>
              <a:t>Asamblea Nacional</a:t>
            </a:r>
          </a:p>
        </p:txBody>
      </p:sp>
      <p:sp>
        <p:nvSpPr>
          <p:cNvPr id="14" name="13 Rectángulo"/>
          <p:cNvSpPr/>
          <p:nvPr/>
        </p:nvSpPr>
        <p:spPr>
          <a:xfrm>
            <a:off x="3648009" y="4291066"/>
            <a:ext cx="27815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dirty="0" smtClean="0"/>
              <a:t>Muerte </a:t>
            </a:r>
            <a:r>
              <a:rPr lang="it-IT" b="1" dirty="0"/>
              <a:t>de Ho Chi Minh</a:t>
            </a:r>
            <a:endParaRPr lang="es-ES" b="1" dirty="0"/>
          </a:p>
        </p:txBody>
      </p:sp>
      <p:sp>
        <p:nvSpPr>
          <p:cNvPr id="15" name="14 CuadroTexto"/>
          <p:cNvSpPr txBox="1"/>
          <p:nvPr/>
        </p:nvSpPr>
        <p:spPr>
          <a:xfrm>
            <a:off x="4584964" y="3921734"/>
            <a:ext cx="299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/>
              <a:t>5 cubanos antiterroristas</a:t>
            </a:r>
            <a:endParaRPr lang="es-ES" b="1" dirty="0"/>
          </a:p>
        </p:txBody>
      </p:sp>
      <p:sp>
        <p:nvSpPr>
          <p:cNvPr id="16" name="15 Rectángulo"/>
          <p:cNvSpPr/>
          <p:nvPr/>
        </p:nvSpPr>
        <p:spPr>
          <a:xfrm>
            <a:off x="1641623" y="5377907"/>
            <a:ext cx="2201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/>
              <a:t> </a:t>
            </a:r>
            <a:r>
              <a:rPr lang="es-ES" b="1" dirty="0" smtClean="0"/>
              <a:t>Médicos </a:t>
            </a:r>
            <a:r>
              <a:rPr lang="es-ES" b="1" dirty="0"/>
              <a:t>cubanos</a:t>
            </a:r>
          </a:p>
        </p:txBody>
      </p:sp>
      <p:sp>
        <p:nvSpPr>
          <p:cNvPr id="17" name="16 Rectángulo"/>
          <p:cNvSpPr/>
          <p:nvPr/>
        </p:nvSpPr>
        <p:spPr>
          <a:xfrm>
            <a:off x="737790" y="1297390"/>
            <a:ext cx="1236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 err="1"/>
              <a:t>Niemeyer</a:t>
            </a:r>
            <a:endParaRPr lang="es-ES" b="1" dirty="0"/>
          </a:p>
        </p:txBody>
      </p:sp>
      <p:sp>
        <p:nvSpPr>
          <p:cNvPr id="19" name="18 Rectángulo"/>
          <p:cNvSpPr/>
          <p:nvPr/>
        </p:nvSpPr>
        <p:spPr>
          <a:xfrm>
            <a:off x="890020" y="5747239"/>
            <a:ext cx="22445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 smtClean="0"/>
              <a:t>Peloteros </a:t>
            </a:r>
            <a:r>
              <a:rPr lang="es-ES" b="1" dirty="0"/>
              <a:t>cubanos</a:t>
            </a:r>
          </a:p>
        </p:txBody>
      </p:sp>
    </p:spTree>
    <p:extLst>
      <p:ext uri="{BB962C8B-B14F-4D97-AF65-F5344CB8AC3E}">
        <p14:creationId xmlns:p14="http://schemas.microsoft.com/office/powerpoint/2010/main" val="2613980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251520" y="188640"/>
            <a:ext cx="8470589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s-ES" sz="3600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Cronología de atentados contra Fidel</a:t>
            </a:r>
          </a:p>
        </p:txBody>
      </p:sp>
      <p:sp>
        <p:nvSpPr>
          <p:cNvPr id="9" name="Rectangle 8"/>
          <p:cNvSpPr/>
          <p:nvPr/>
        </p:nvSpPr>
        <p:spPr>
          <a:xfrm>
            <a:off x="214131" y="3494324"/>
            <a:ext cx="51547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Silvio </a:t>
            </a:r>
            <a:r>
              <a:rPr lang="es-ES" b="1" dirty="0" err="1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Salvio</a:t>
            </a:r>
            <a:r>
              <a:rPr lang="es-ES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Selva y Alberto </a:t>
            </a:r>
            <a:r>
              <a:rPr lang="es-ES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Junco del Movimiento </a:t>
            </a:r>
            <a:r>
              <a:rPr lang="es-ES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Demócrata </a:t>
            </a:r>
            <a:r>
              <a:rPr lang="es-ES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Cristiano, atentan contra Fidel….</a:t>
            </a:r>
            <a:endParaRPr lang="es-ES" b="1" dirty="0">
              <a:ln w="12700">
                <a:solidFill>
                  <a:schemeClr val="accent1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14131" y="1828553"/>
            <a:ext cx="479468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Manuel Artime </a:t>
            </a:r>
            <a:r>
              <a:rPr lang="es-ES" b="1" dirty="0" err="1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Buesa</a:t>
            </a:r>
            <a:r>
              <a:rPr lang="es-ES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  indica balear </a:t>
            </a:r>
            <a:r>
              <a:rPr lang="es-ES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al dirigente cubano en la Universidad de La </a:t>
            </a:r>
            <a:r>
              <a:rPr lang="es-ES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Habana…...</a:t>
            </a:r>
            <a:endParaRPr lang="en-US" b="1" dirty="0">
              <a:ln w="12700">
                <a:solidFill>
                  <a:schemeClr val="accent1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75509" y="2775985"/>
            <a:ext cx="51286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El </a:t>
            </a:r>
            <a:r>
              <a:rPr lang="es-ES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grupo contrarrevolucionario Rescate planteó el asesinato del primer </a:t>
            </a:r>
            <a:r>
              <a:rPr lang="es-ES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ministro…… </a:t>
            </a:r>
            <a:endParaRPr lang="en-US" b="1" dirty="0">
              <a:ln w="12700">
                <a:solidFill>
                  <a:schemeClr val="accent1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5510" y="4515210"/>
            <a:ext cx="524530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Un </a:t>
            </a:r>
            <a:r>
              <a:rPr lang="es-ES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grupo contrarrevolucionario fue capturado cuando se disponía a emboscar </a:t>
            </a:r>
            <a:r>
              <a:rPr lang="es-ES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…..</a:t>
            </a:r>
            <a:endParaRPr lang="en-US" b="1" dirty="0">
              <a:ln w="12700">
                <a:solidFill>
                  <a:schemeClr val="accent1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29441" y="5523322"/>
            <a:ext cx="52735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Un </a:t>
            </a:r>
            <a:r>
              <a:rPr lang="es-ES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equipo de agentes de la CIA, infiltrado desde los Estados Unidos, fue capturado al intentar </a:t>
            </a:r>
            <a:r>
              <a:rPr lang="es-ES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…..</a:t>
            </a:r>
            <a:endParaRPr lang="en-US" b="1" dirty="0">
              <a:ln w="12700">
                <a:solidFill>
                  <a:schemeClr val="accent1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95536" y="1023111"/>
            <a:ext cx="418255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La CIA </a:t>
            </a:r>
            <a:r>
              <a:rPr lang="en-US" sz="4000" b="1" cap="none" spc="50" dirty="0" err="1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presente</a:t>
            </a:r>
            <a:endParaRPr lang="en-US" sz="40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C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420812" y="1274186"/>
            <a:ext cx="341908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000" b="1" dirty="0">
                <a:latin typeface="Monotype Corsiva" panose="03010101010201010101" pitchFamily="66" charset="0"/>
              </a:rPr>
              <a:t>Creo que ostento el dudosamente estimulante récord de haber sido blanco u objetivo de más planes de atentados que ningún otro político en ningún otro país y en ninguna otra época</a:t>
            </a:r>
            <a:r>
              <a:rPr lang="es-ES" sz="2000" b="1" dirty="0" smtClean="0">
                <a:latin typeface="Monotype Corsiva" panose="03010101010201010101" pitchFamily="66" charset="0"/>
              </a:rPr>
              <a:t>.</a:t>
            </a:r>
          </a:p>
          <a:p>
            <a:pPr algn="r"/>
            <a:r>
              <a:rPr lang="es-ES" sz="2000" b="1" dirty="0" smtClean="0">
                <a:latin typeface="Monotype Corsiva" panose="03010101010201010101" pitchFamily="66" charset="0"/>
              </a:rPr>
              <a:t>Fidel Castro Ruz </a:t>
            </a:r>
            <a:endParaRPr lang="en-US" sz="2000" b="1" dirty="0">
              <a:latin typeface="Monotype Corsiva" panose="03010101010201010101" pitchFamily="66" charset="0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358" y="3694415"/>
            <a:ext cx="3755455" cy="2182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069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ransmisión de listas">
  <a:themeElements>
    <a:clrScheme name="Transmisión de listas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Concurrencia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Transmisión de listas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579</TotalTime>
  <Words>451</Words>
  <Application>Microsoft Office PowerPoint</Application>
  <PresentationFormat>On-screen Show (4:3)</PresentationFormat>
  <Paragraphs>127</Paragraphs>
  <Slides>39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4" baseType="lpstr">
      <vt:lpstr>Calibri</vt:lpstr>
      <vt:lpstr>Georgia</vt:lpstr>
      <vt:lpstr>Lucida Sans Unicode</vt:lpstr>
      <vt:lpstr>Monotype Corsiva</vt:lpstr>
      <vt:lpstr>Transmisión de listas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STALINA</dc:creator>
  <cp:lastModifiedBy>Stalina</cp:lastModifiedBy>
  <cp:revision>56</cp:revision>
  <dcterms:created xsi:type="dcterms:W3CDTF">2017-02-28T06:56:41Z</dcterms:created>
  <dcterms:modified xsi:type="dcterms:W3CDTF">2017-03-11T22:51:05Z</dcterms:modified>
</cp:coreProperties>
</file>